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6858000" cy="9906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2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778A4-39AC-48FD-8890-26824C7F5CD5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41425"/>
            <a:ext cx="23161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ACA8A-9972-4E6C-9C14-04C5408276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05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6463" y="1241425"/>
            <a:ext cx="2316162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ACA8A-9972-4E6C-9C14-04C54082765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87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ED6-56AF-4C55-90DE-776FC28336BE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D9E-51A4-4E42-B24D-434E3BB26F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11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ED6-56AF-4C55-90DE-776FC28336BE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D9E-51A4-4E42-B24D-434E3BB26F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41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ED6-56AF-4C55-90DE-776FC28336BE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D9E-51A4-4E42-B24D-434E3BB26F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32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ED6-56AF-4C55-90DE-776FC28336BE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D9E-51A4-4E42-B24D-434E3BB26F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45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ED6-56AF-4C55-90DE-776FC28336BE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D9E-51A4-4E42-B24D-434E3BB26F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73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ED6-56AF-4C55-90DE-776FC28336BE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D9E-51A4-4E42-B24D-434E3BB26F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54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ED6-56AF-4C55-90DE-776FC28336BE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D9E-51A4-4E42-B24D-434E3BB26F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38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ED6-56AF-4C55-90DE-776FC28336BE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D9E-51A4-4E42-B24D-434E3BB26F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ED6-56AF-4C55-90DE-776FC28336BE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D9E-51A4-4E42-B24D-434E3BB26F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90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ED6-56AF-4C55-90DE-776FC28336BE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D9E-51A4-4E42-B24D-434E3BB26F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BED6-56AF-4C55-90DE-776FC28336BE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0D9E-51A4-4E42-B24D-434E3BB26F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07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BED6-56AF-4C55-90DE-776FC28336BE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C0D9E-51A4-4E42-B24D-434E3BB26F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jpg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hyperlink" Target="mailto:ulrike.ebert-wenski@caritas-speyer.de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22822-7466-F0DA-112D-8BE08D3CC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D53FA3-C321-4CE8-D66A-0866CF6B4D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4DB227-B988-38FF-D86A-30E6E4F88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02294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E7C6FD7-32F8-3311-D03F-4C98556B14AF}"/>
              </a:ext>
            </a:extLst>
          </p:cNvPr>
          <p:cNvSpPr txBox="1"/>
          <p:nvPr/>
        </p:nvSpPr>
        <p:spPr>
          <a:xfrm>
            <a:off x="704851" y="371776"/>
            <a:ext cx="5448299" cy="1003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rgbClr val="800080"/>
                </a:solidFill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Einladung</a:t>
            </a:r>
            <a:r>
              <a:rPr lang="de-DE" sz="1600" b="1" dirty="0">
                <a:solidFill>
                  <a:srgbClr val="800080"/>
                </a:solidFill>
                <a:latin typeface="AOK Buenos Aires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1600" dirty="0">
                <a:solidFill>
                  <a:srgbClr val="800080"/>
                </a:solidFill>
              </a:rPr>
              <a:t>_________________</a:t>
            </a:r>
          </a:p>
          <a:p>
            <a:pPr algn="ctr"/>
            <a:endParaRPr lang="de-DE" sz="1600" dirty="0">
              <a:solidFill>
                <a:srgbClr val="800080"/>
              </a:solidFill>
            </a:endParaRPr>
          </a:p>
          <a:p>
            <a:pPr algn="ctr"/>
            <a:r>
              <a:rPr lang="de-DE" sz="2000" b="1" i="1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Rassismus, rassistische Diskriminierung </a:t>
            </a:r>
          </a:p>
          <a:p>
            <a:pPr algn="ctr"/>
            <a:r>
              <a:rPr lang="de-DE" sz="2000" b="1" i="1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&amp; die (psychische) Gesundheit</a:t>
            </a:r>
          </a:p>
          <a:p>
            <a:pPr algn="ctr"/>
            <a:endParaRPr lang="de-DE" sz="1600" b="1" dirty="0">
              <a:solidFill>
                <a:srgbClr val="800080"/>
              </a:solidFill>
              <a:latin typeface="Noto Sans SemiBold" panose="020B0702040504020204" pitchFamily="34" charset="0"/>
              <a:ea typeface="Noto Sans SemiBold" panose="020B0702040504020204" pitchFamily="34" charset="0"/>
              <a:cs typeface="Noto Sans SemiBold" panose="020B0702040504020204" pitchFamily="34" charset="0"/>
            </a:endParaRPr>
          </a:p>
          <a:p>
            <a:pPr lvl="0" algn="ctr"/>
            <a:r>
              <a:rPr lang="de-DE" sz="1600" kern="100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	</a:t>
            </a:r>
            <a:r>
              <a:rPr lang="de-DE" sz="1600" b="1" kern="100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Welche Folgen hat Rassismus auf die 		psychische Gesundheit?</a:t>
            </a:r>
          </a:p>
          <a:p>
            <a:pPr algn="ctr"/>
            <a:r>
              <a:rPr lang="de-DE" sz="1600" kern="100" dirty="0">
                <a:solidFill>
                  <a:srgbClr val="800080"/>
                </a:solidFill>
                <a:effectLst/>
                <a:latin typeface="AOK Buenos Aires" pitchFamily="2" charset="0"/>
                <a:ea typeface="Calibri" panose="020F0502020204030204" pitchFamily="34" charset="0"/>
              </a:rPr>
              <a:t> </a:t>
            </a:r>
            <a:endParaRPr lang="de-DE" sz="1600" kern="100" dirty="0">
              <a:solidFill>
                <a:srgbClr val="80008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de-DE" sz="1600" kern="100" dirty="0">
                <a:solidFill>
                  <a:srgbClr val="800080"/>
                </a:solidFill>
                <a:effectLst/>
                <a:latin typeface="AOK Buenos Aires" pitchFamily="2" charset="0"/>
                <a:ea typeface="Calibri" panose="020F0502020204030204" pitchFamily="34" charset="0"/>
              </a:rPr>
              <a:t> </a:t>
            </a:r>
            <a:endParaRPr lang="de-DE" sz="1600" kern="100" dirty="0">
              <a:solidFill>
                <a:srgbClr val="80008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de-DE" sz="1600" kern="100" dirty="0">
              <a:solidFill>
                <a:srgbClr val="800080"/>
              </a:solidFill>
              <a:effectLst/>
              <a:latin typeface="AOK Buenos Aires" pitchFamily="2" charset="0"/>
              <a:ea typeface="Calibri" panose="020F0502020204030204" pitchFamily="34" charset="0"/>
            </a:endParaRPr>
          </a:p>
          <a:p>
            <a:pPr algn="ctr"/>
            <a:endParaRPr lang="de-DE" sz="1600" kern="100" dirty="0">
              <a:solidFill>
                <a:srgbClr val="800080"/>
              </a:solidFill>
              <a:latin typeface="AOK Buenos Aires" pitchFamily="2" charset="0"/>
              <a:ea typeface="Calibri" panose="020F0502020204030204" pitchFamily="34" charset="0"/>
            </a:endParaRPr>
          </a:p>
          <a:p>
            <a:pPr algn="ctr"/>
            <a:endParaRPr lang="de-DE" sz="1600" kern="100" dirty="0">
              <a:solidFill>
                <a:srgbClr val="800080"/>
              </a:solidFill>
              <a:effectLst/>
              <a:latin typeface="AOK Buenos Aires" pitchFamily="2" charset="0"/>
              <a:ea typeface="Calibri" panose="020F0502020204030204" pitchFamily="34" charset="0"/>
            </a:endParaRPr>
          </a:p>
          <a:p>
            <a:pPr algn="ctr"/>
            <a:endParaRPr lang="de-DE" sz="1600" kern="100" dirty="0">
              <a:solidFill>
                <a:srgbClr val="800080"/>
              </a:solidFill>
              <a:latin typeface="AOK Buenos Aires" pitchFamily="2" charset="0"/>
              <a:ea typeface="Calibri" panose="020F0502020204030204" pitchFamily="34" charset="0"/>
            </a:endParaRPr>
          </a:p>
          <a:p>
            <a:pPr algn="ctr"/>
            <a:endParaRPr lang="de-DE" sz="1600" kern="100" dirty="0">
              <a:solidFill>
                <a:srgbClr val="800080"/>
              </a:solidFill>
              <a:effectLst/>
              <a:latin typeface="AOK Buenos Aires" pitchFamily="2" charset="0"/>
              <a:ea typeface="Calibri" panose="020F0502020204030204" pitchFamily="34" charset="0"/>
            </a:endParaRPr>
          </a:p>
          <a:p>
            <a:pPr algn="ctr"/>
            <a:endParaRPr lang="de-DE" sz="1600" kern="100" dirty="0">
              <a:solidFill>
                <a:srgbClr val="800080"/>
              </a:solidFill>
              <a:latin typeface="AOK Buenos Aires" pitchFamily="2" charset="0"/>
              <a:ea typeface="Calibri" panose="020F0502020204030204" pitchFamily="34" charset="0"/>
            </a:endParaRPr>
          </a:p>
          <a:p>
            <a:pPr algn="ctr"/>
            <a:endParaRPr lang="de-DE" sz="1600" b="1" kern="100" dirty="0">
              <a:solidFill>
                <a:srgbClr val="800080"/>
              </a:solidFill>
              <a:latin typeface="AOK Buenos Aires" pitchFamily="2" charset="0"/>
              <a:ea typeface="Noto Sans SemiBold" panose="020B0702040504020204" pitchFamily="34" charset="0"/>
            </a:endParaRPr>
          </a:p>
          <a:p>
            <a:pPr algn="ctr"/>
            <a:r>
              <a:rPr lang="de-DE" sz="1600" b="1" kern="100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Diese und weitere Fragen beantwortet uns</a:t>
            </a:r>
          </a:p>
          <a:p>
            <a:pPr algn="ctr"/>
            <a:r>
              <a:rPr lang="de-DE" sz="1600" b="1" kern="100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 Frau Dr. </a:t>
            </a:r>
            <a:r>
              <a:rPr lang="de-DE" sz="1600" b="1" kern="100" dirty="0" err="1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Amma</a:t>
            </a:r>
            <a:r>
              <a:rPr lang="de-DE" sz="1600" b="1" kern="100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 Yeboah in ihrem Vortrag. </a:t>
            </a:r>
            <a:endParaRPr lang="de-DE" sz="1600" b="1" kern="100" dirty="0">
              <a:solidFill>
                <a:srgbClr val="800080"/>
              </a:solidFill>
              <a:latin typeface="Noto Sans SemiBold" panose="020B0702040504020204" pitchFamily="34" charset="0"/>
              <a:ea typeface="Noto Sans SemiBold" panose="020B0702040504020204" pitchFamily="34" charset="0"/>
              <a:cs typeface="Noto Sans SemiBold" panose="020B0702040504020204" pitchFamily="34" charset="0"/>
            </a:endParaRPr>
          </a:p>
          <a:p>
            <a:pPr algn="ctr"/>
            <a:r>
              <a:rPr lang="de-DE" sz="1600" b="1" kern="100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Inkl. Ausstellung „Was Ihr nicht seht“ über Alltagsrassismuserfahrungen</a:t>
            </a:r>
            <a:endParaRPr lang="de-DE" sz="1600" b="1" dirty="0">
              <a:solidFill>
                <a:srgbClr val="800080"/>
              </a:solidFill>
              <a:effectLst/>
              <a:latin typeface="Noto Sans SemiBold" panose="020B0702040504020204" pitchFamily="34" charset="0"/>
              <a:ea typeface="Noto Sans SemiBold" panose="020B0702040504020204" pitchFamily="34" charset="0"/>
              <a:cs typeface="Noto Sans SemiBold" panose="020B0702040504020204" pitchFamily="34" charset="0"/>
            </a:endParaRPr>
          </a:p>
          <a:p>
            <a:pPr algn="ctr"/>
            <a:endParaRPr lang="de-DE" sz="1600" b="1" dirty="0">
              <a:solidFill>
                <a:srgbClr val="800080"/>
              </a:solidFill>
              <a:latin typeface="Noto Sans SemiBold" panose="020B0702040504020204" pitchFamily="34" charset="0"/>
              <a:ea typeface="Noto Sans SemiBold" panose="020B0702040504020204" pitchFamily="34" charset="0"/>
              <a:cs typeface="Noto Sans SemiBold" panose="020B0702040504020204" pitchFamily="34" charset="0"/>
            </a:endParaRPr>
          </a:p>
          <a:p>
            <a:pPr algn="ctr"/>
            <a:r>
              <a:rPr lang="de-DE" sz="1600" b="1" dirty="0">
                <a:solidFill>
                  <a:srgbClr val="800080"/>
                </a:solidFill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25.09.2024 – 17 Uhr</a:t>
            </a:r>
          </a:p>
          <a:p>
            <a:pPr algn="ctr"/>
            <a:endParaRPr lang="de-DE" sz="1600" dirty="0">
              <a:solidFill>
                <a:srgbClr val="800080"/>
              </a:solidFill>
              <a:latin typeface="Noto Sans SemiBold" panose="020B0702040504020204" pitchFamily="34" charset="0"/>
              <a:ea typeface="Noto Sans SemiBold" panose="020B0702040504020204" pitchFamily="34" charset="0"/>
              <a:cs typeface="Noto Sans SemiBold" panose="020B0702040504020204" pitchFamily="34" charset="0"/>
            </a:endParaRPr>
          </a:p>
          <a:p>
            <a:pPr indent="449580" algn="ctr"/>
            <a:r>
              <a:rPr lang="de-DE" sz="1600" b="1" kern="100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Deutsches Rotes Kreuz</a:t>
            </a:r>
            <a:endParaRPr lang="de-DE" sz="1600" kern="100" dirty="0">
              <a:solidFill>
                <a:srgbClr val="800080"/>
              </a:solidFill>
              <a:effectLst/>
              <a:latin typeface="Noto Sans SemiBold" panose="020B0702040504020204" pitchFamily="34" charset="0"/>
              <a:ea typeface="Noto Sans SemiBold" panose="020B0702040504020204" pitchFamily="34" charset="0"/>
              <a:cs typeface="Noto Sans SemiBold" panose="020B0702040504020204" pitchFamily="34" charset="0"/>
            </a:endParaRPr>
          </a:p>
          <a:p>
            <a:pPr indent="449580" algn="ctr"/>
            <a:r>
              <a:rPr lang="de-DE" sz="1600" b="1" kern="100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Foyer </a:t>
            </a:r>
            <a:endParaRPr lang="de-DE" sz="1600" kern="100" dirty="0">
              <a:solidFill>
                <a:srgbClr val="800080"/>
              </a:solidFill>
              <a:effectLst/>
              <a:latin typeface="Noto Sans SemiBold" panose="020B0702040504020204" pitchFamily="34" charset="0"/>
              <a:ea typeface="Noto Sans SemiBold" panose="020B0702040504020204" pitchFamily="34" charset="0"/>
              <a:cs typeface="Noto Sans SemiBold" panose="020B0702040504020204" pitchFamily="34" charset="0"/>
            </a:endParaRPr>
          </a:p>
          <a:p>
            <a:pPr indent="449580" algn="ctr"/>
            <a:r>
              <a:rPr lang="de-DE" sz="1600" b="1" kern="100" dirty="0" err="1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Guimarᾶes</a:t>
            </a:r>
            <a:r>
              <a:rPr lang="de-DE" sz="1600" b="1" kern="100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 Platz 5 (Bahnhofsvorplatz)</a:t>
            </a:r>
            <a:endParaRPr lang="de-DE" sz="1600" kern="100" dirty="0">
              <a:solidFill>
                <a:srgbClr val="800080"/>
              </a:solidFill>
              <a:effectLst/>
              <a:latin typeface="Noto Sans SemiBold" panose="020B0702040504020204" pitchFamily="34" charset="0"/>
              <a:ea typeface="Noto Sans SemiBold" panose="020B0702040504020204" pitchFamily="34" charset="0"/>
              <a:cs typeface="Noto Sans SemiBold" panose="020B0702040504020204" pitchFamily="34" charset="0"/>
            </a:endParaRPr>
          </a:p>
          <a:p>
            <a:pPr indent="449580" algn="ctr"/>
            <a:r>
              <a:rPr lang="de-DE" sz="1600" b="1" kern="100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67655 Kaiserslautern</a:t>
            </a:r>
            <a:r>
              <a:rPr lang="de-DE" sz="1600" kern="100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  </a:t>
            </a:r>
          </a:p>
          <a:p>
            <a:pPr indent="449580" algn="ctr"/>
            <a:endParaRPr lang="de-DE" sz="1600" kern="100" dirty="0">
              <a:solidFill>
                <a:srgbClr val="800080"/>
              </a:solidFill>
              <a:latin typeface="Noto Sans SemiBold" panose="020B0702040504020204" pitchFamily="34" charset="0"/>
              <a:ea typeface="Noto Sans SemiBold" panose="020B0702040504020204" pitchFamily="34" charset="0"/>
              <a:cs typeface="Noto Sans SemiBold" panose="020B0702040504020204" pitchFamily="34" charset="0"/>
            </a:endParaRPr>
          </a:p>
          <a:p>
            <a:pPr indent="449580" algn="ctr"/>
            <a:r>
              <a:rPr lang="de-DE" sz="1600" b="1" kern="100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Anmeldung unter:</a:t>
            </a:r>
          </a:p>
          <a:p>
            <a:pPr indent="449580" algn="ctr"/>
            <a:r>
              <a:rPr lang="de-DE" sz="1600" b="1" kern="100" dirty="0">
                <a:solidFill>
                  <a:srgbClr val="800080"/>
                </a:solidFill>
                <a:effectLst/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  <a:hlinkClick r:id="rId4"/>
              </a:rPr>
              <a:t>ulrike.ebert-wenski@caritas-speyer.de</a:t>
            </a:r>
            <a:endParaRPr lang="de-DE" sz="1600" b="1" kern="100" dirty="0">
              <a:solidFill>
                <a:srgbClr val="800080"/>
              </a:solidFill>
              <a:effectLst/>
              <a:latin typeface="Noto Sans SemiBold" panose="020B0702040504020204" pitchFamily="34" charset="0"/>
              <a:ea typeface="Noto Sans SemiBold" panose="020B0702040504020204" pitchFamily="34" charset="0"/>
              <a:cs typeface="Noto Sans SemiBold" panose="020B0702040504020204" pitchFamily="34" charset="0"/>
            </a:endParaRPr>
          </a:p>
          <a:p>
            <a:pPr indent="449580" algn="ctr"/>
            <a:endParaRPr lang="de-DE" sz="1600" b="1" kern="100" dirty="0">
              <a:solidFill>
                <a:srgbClr val="800080"/>
              </a:solidFill>
              <a:effectLst/>
              <a:latin typeface="Noto Sans SemiBold" panose="020B0702040504020204" pitchFamily="34" charset="0"/>
              <a:ea typeface="Noto Sans SemiBold" panose="020B0702040504020204" pitchFamily="34" charset="0"/>
              <a:cs typeface="Noto Sans SemiBold" panose="020B0702040504020204" pitchFamily="34" charset="0"/>
            </a:endParaRPr>
          </a:p>
          <a:p>
            <a:pPr indent="449580" algn="ctr"/>
            <a:r>
              <a:rPr lang="de-DE" sz="1400" b="1" kern="100" dirty="0">
                <a:solidFill>
                  <a:srgbClr val="800080"/>
                </a:solidFill>
                <a:latin typeface="Noto Sans SemiBold" panose="020B0702040504020204" pitchFamily="34" charset="0"/>
                <a:ea typeface="Noto Sans SemiBold" panose="020B0702040504020204" pitchFamily="34" charset="0"/>
                <a:cs typeface="Noto Sans SemiBold" panose="020B0702040504020204" pitchFamily="34" charset="0"/>
              </a:rPr>
              <a:t>Eintritt frei durch Unterstützung von:</a:t>
            </a:r>
            <a:endParaRPr lang="de-DE" sz="1400" b="1" kern="100" dirty="0">
              <a:solidFill>
                <a:srgbClr val="800080"/>
              </a:solidFill>
              <a:effectLst/>
              <a:latin typeface="Noto Sans SemiBold" panose="020B0702040504020204" pitchFamily="34" charset="0"/>
              <a:ea typeface="Noto Sans SemiBold" panose="020B0702040504020204" pitchFamily="34" charset="0"/>
              <a:cs typeface="Noto Sans SemiBold" panose="020B0702040504020204" pitchFamily="34" charset="0"/>
            </a:endParaRPr>
          </a:p>
          <a:p>
            <a:pPr lvl="1" indent="449580" algn="ctr"/>
            <a:endParaRPr lang="de-DE" sz="1600" kern="100" dirty="0">
              <a:solidFill>
                <a:srgbClr val="9900CC"/>
              </a:solidFill>
              <a:effectLst/>
              <a:latin typeface="AOK Buenos Aires" pitchFamily="2" charset="0"/>
              <a:ea typeface="Calibri" panose="020F0502020204030204" pitchFamily="34" charset="0"/>
            </a:endParaRPr>
          </a:p>
          <a:p>
            <a:pPr indent="449580" algn="ctr"/>
            <a:r>
              <a:rPr lang="de-DE" sz="1600" kern="100" dirty="0">
                <a:effectLst/>
                <a:latin typeface="AOK Buenos Aires" pitchFamily="2" charset="0"/>
                <a:ea typeface="Calibri" panose="020F0502020204030204" pitchFamily="34" charset="0"/>
              </a:rPr>
              <a:t>    </a:t>
            </a:r>
            <a:endParaRPr lang="de-DE" sz="16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de-DE" sz="1600" dirty="0"/>
          </a:p>
          <a:p>
            <a:pPr algn="ctr"/>
            <a:endParaRPr lang="de-DE" sz="1600" dirty="0"/>
          </a:p>
          <a:p>
            <a:pPr algn="ctr"/>
            <a:endParaRPr lang="de-DE" sz="16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752954C-3E20-B076-23C9-C19FA6885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88" y="9023712"/>
            <a:ext cx="974281" cy="29828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3396791-B4C4-85C8-191B-F2B2AA8F7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5" y="9447156"/>
            <a:ext cx="1000903" cy="43491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FBA2E31-D3C9-7B9F-5092-B55477C5B6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58" y="9055479"/>
            <a:ext cx="1209393" cy="266517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1FB8F72-D4F6-4A56-68DB-D97D3D6C4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231" y="9463452"/>
            <a:ext cx="825156" cy="42206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01447F8-3CE1-C556-0C89-3303F8094B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40" y="9055479"/>
            <a:ext cx="1502038" cy="259667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910BDEB6-E67F-42D9-01A1-2D8E160A64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41" y="9489697"/>
            <a:ext cx="1087118" cy="408985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69398A4D-7297-E558-FC87-773A3C2E20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52" y="9423682"/>
            <a:ext cx="1106280" cy="4629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3B2C78E-C629-AD81-0242-E263D40396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54" y="3162150"/>
            <a:ext cx="1407533" cy="18766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C3B4BF0-8BCF-9EDD-2CEC-30DCAD8728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29" y="9423681"/>
            <a:ext cx="829548" cy="5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1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88</Words>
  <Application>Microsoft Office PowerPoint</Application>
  <PresentationFormat>A4-Papier (210 x 297 mm)</PresentationFormat>
  <Paragraphs>36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AOK Buenos Aires</vt:lpstr>
      <vt:lpstr>Arial</vt:lpstr>
      <vt:lpstr>Calibri</vt:lpstr>
      <vt:lpstr>Calibri Light</vt:lpstr>
      <vt:lpstr>Noto Sans SemiBold</vt:lpstr>
      <vt:lpstr>Office</vt:lpstr>
      <vt:lpstr>c1</vt:lpstr>
    </vt:vector>
  </TitlesOfParts>
  <Company>IT|S|Care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</dc:title>
  <dc:creator>Stortz, Dennis [RPS]</dc:creator>
  <cp:lastModifiedBy>Ebert-Wenski, Ulrike</cp:lastModifiedBy>
  <cp:revision>16</cp:revision>
  <cp:lastPrinted>2024-07-17T11:49:52Z</cp:lastPrinted>
  <dcterms:created xsi:type="dcterms:W3CDTF">2024-07-15T10:17:24Z</dcterms:created>
  <dcterms:modified xsi:type="dcterms:W3CDTF">2024-07-17T13:23:56Z</dcterms:modified>
</cp:coreProperties>
</file>